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98" r:id="rId2"/>
    <p:sldId id="322" r:id="rId3"/>
    <p:sldId id="290" r:id="rId4"/>
    <p:sldId id="321" r:id="rId5"/>
    <p:sldId id="320" r:id="rId6"/>
    <p:sldId id="291" r:id="rId7"/>
    <p:sldId id="292" r:id="rId8"/>
    <p:sldId id="293" r:id="rId9"/>
    <p:sldId id="294" r:id="rId10"/>
    <p:sldId id="323" r:id="rId11"/>
    <p:sldId id="296" r:id="rId12"/>
    <p:sldId id="297" r:id="rId13"/>
    <p:sldId id="304" r:id="rId14"/>
    <p:sldId id="295" r:id="rId15"/>
    <p:sldId id="300" r:id="rId16"/>
    <p:sldId id="301" r:id="rId17"/>
    <p:sldId id="303" r:id="rId18"/>
    <p:sldId id="317" r:id="rId19"/>
    <p:sldId id="302" r:id="rId20"/>
    <p:sldId id="306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8" r:id="rId29"/>
    <p:sldId id="319" r:id="rId3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500"/>
    <a:srgbClr val="43B02A"/>
    <a:srgbClr val="00B0B9"/>
    <a:srgbClr val="00629B"/>
    <a:srgbClr val="DC4405"/>
    <a:srgbClr val="00685E"/>
    <a:srgbClr val="929292"/>
    <a:srgbClr val="DFDFDF"/>
    <a:srgbClr val="007E7B"/>
    <a:srgbClr val="D7E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6837" autoAdjust="0"/>
  </p:normalViewPr>
  <p:slideViewPr>
    <p:cSldViewPr snapToGrid="0" snapToObjects="1">
      <p:cViewPr varScale="1">
        <p:scale>
          <a:sx n="120" d="100"/>
          <a:sy n="120" d="100"/>
        </p:scale>
        <p:origin x="120" y="2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5743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1"/>
            <a:ext cx="3038145" cy="465743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r">
              <a:defRPr sz="1100"/>
            </a:lvl1pPr>
          </a:lstStyle>
          <a:p>
            <a:fld id="{D127CD0D-81E0-4DAC-9721-209084335240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r">
              <a:defRPr sz="1100"/>
            </a:lvl1pPr>
          </a:lstStyle>
          <a:p>
            <a:fld id="{B3A96574-B65F-46C2-BF85-F962D00EB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46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B63442F2-8DE6-E747-89AD-8EA2E4B091F6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0BF15AA0-0AB1-4D47-AB11-A5717F969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39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by whether</a:t>
            </a:r>
            <a:r>
              <a:rPr lang="en-US" baseline="0" dirty="0"/>
              <a:t> taught in the last 2 years?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5AA0-0AB1-4D47-AB11-A5717F96993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159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F32DA-DA74-46EB-B43B-CF827C7C2E24}" type="datetime1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C652D5-DF1F-AA42-8800-59B6D4D80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039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442CB-5DEB-4B23-B1F1-1DD51ECA2BCD}" type="datetime1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C652D5-DF1F-AA42-8800-59B6D4D80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486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C6BB2-9D07-4DDB-9005-154AA6023212}" type="datetime1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C652D5-DF1F-AA42-8800-59B6D4D80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3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7F8D8-1271-46DD-8E5E-94FCCA825EE8}" type="datetime1">
              <a:rPr lang="en-US" smtClean="0"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C652D5-DF1F-AA42-8800-59B6D4D80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83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27192-D85A-44C4-A8B8-070016CD555A}" type="datetime1">
              <a:rPr lang="en-US" smtClean="0"/>
              <a:t>4/24/2019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C652D5-DF1F-AA42-8800-59B6D4D80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724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8C90-422B-4A01-B3A6-400724F96AEC}" type="datetime1">
              <a:rPr lang="en-US" smtClean="0"/>
              <a:t>4/24/2019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C652D5-DF1F-AA42-8800-59B6D4D80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487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EB76-8465-49E7-A5CF-AD9EB8E25475}" type="datetime1">
              <a:rPr lang="en-US" smtClean="0"/>
              <a:t>4/24/2019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C652D5-DF1F-AA42-8800-59B6D4D80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767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D189-5FE4-416A-8230-F65DD0B22D87}" type="datetime1">
              <a:rPr lang="en-US" smtClean="0"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83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BA7C-AD1B-4A96-934D-A94F05E1157F}" type="datetime1">
              <a:rPr lang="en-US" smtClean="0"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02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9BDBA-AAD7-49A9-B25E-B152C8ED532A}" type="datetime1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82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2453A-D2C8-4F1B-BEFC-F1FB1E5A16D3}" type="datetime1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40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83F4D-41C7-47BA-A510-78D2B09F2BDA}" type="datetime1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652D5-DF1F-AA42-8800-59B6D4D80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14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5788" y="1151748"/>
            <a:ext cx="12192000" cy="4606595"/>
          </a:xfrm>
          <a:prstGeom prst="rect">
            <a:avLst/>
          </a:prstGeom>
          <a:solidFill>
            <a:srgbClr val="0068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527356" y="1492116"/>
            <a:ext cx="9144000" cy="2173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chemeClr val="bg1"/>
              </a:solidFill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768" y="3778883"/>
            <a:ext cx="2146889" cy="165896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5400" b="1" dirty="0">
                <a:solidFill>
                  <a:prstClr val="white"/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Ecological Integrity Surveys</a:t>
            </a:r>
            <a:br>
              <a:rPr lang="en-US" sz="5400" b="1" dirty="0">
                <a:solidFill>
                  <a:prstClr val="white"/>
                </a:solidFill>
                <a:latin typeface="Franklin Gothic Heavy" charset="0"/>
                <a:ea typeface="Franklin Gothic Heavy" charset="0"/>
                <a:cs typeface="Franklin Gothic Heavy" charset="0"/>
              </a:rPr>
            </a:br>
            <a:r>
              <a:rPr lang="en-US" sz="5400" b="1" dirty="0">
                <a:solidFill>
                  <a:prstClr val="white"/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590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5788" y="1151748"/>
            <a:ext cx="12192000" cy="4606595"/>
          </a:xfrm>
          <a:prstGeom prst="rect">
            <a:avLst/>
          </a:prstGeom>
          <a:solidFill>
            <a:srgbClr val="0068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527356" y="1492116"/>
            <a:ext cx="9144000" cy="2173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chemeClr val="bg1"/>
              </a:solidFill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768" y="3778883"/>
            <a:ext cx="2146889" cy="165896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63084" y="1512304"/>
            <a:ext cx="10363200" cy="1362075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5400" b="1" cap="none" dirty="0">
                <a:solidFill>
                  <a:prstClr val="white"/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09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1059358"/>
            <a:ext cx="10972800" cy="471932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Successfully publicized surveys through email, posters, and faculty canvas sites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78220" y="1967039"/>
            <a:ext cx="10972800" cy="4247629"/>
          </a:xfrm>
        </p:spPr>
        <p:txBody>
          <a:bodyPr/>
          <a:lstStyle/>
          <a:p>
            <a:r>
              <a:rPr lang="en-US" dirty="0"/>
              <a:t>Students – 594 responded, and 466 completed</a:t>
            </a:r>
          </a:p>
          <a:p>
            <a:pPr lvl="1"/>
            <a:r>
              <a:rPr lang="en-US" dirty="0"/>
              <a:t>About 6000 students were emailed twice, and one-third opened the email each time</a:t>
            </a:r>
          </a:p>
          <a:p>
            <a:r>
              <a:rPr lang="en-US" dirty="0"/>
              <a:t>Employees – 292 responded, and 255 completed</a:t>
            </a:r>
          </a:p>
          <a:p>
            <a:pPr lvl="1"/>
            <a:r>
              <a:rPr lang="en-US" dirty="0"/>
              <a:t>About 750 employees were emailed, and between 45% and 60% opened the email each time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6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CWhitelogoTransp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885" y="4723896"/>
            <a:ext cx="1810657" cy="10735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3369" y="347245"/>
            <a:ext cx="8553691" cy="621560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0618"/>
            <a:ext cx="10972800" cy="5370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Students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>
          <a:xfrm>
            <a:off x="609600" y="1884971"/>
            <a:ext cx="5386917" cy="639762"/>
          </a:xfrm>
        </p:spPr>
        <p:txBody>
          <a:bodyPr>
            <a:noAutofit/>
          </a:bodyPr>
          <a:lstStyle/>
          <a:p>
            <a:r>
              <a:rPr lang="en-US" dirty="0"/>
              <a:t>Hours per week on campus (outside of class)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How long have you been at Shoreline?</a:t>
            </a:r>
          </a:p>
        </p:txBody>
      </p:sp>
      <p:pic>
        <p:nvPicPr>
          <p:cNvPr id="15" name="Content Placeholder 14" descr="chart1911851140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2838" y="2471952"/>
            <a:ext cx="5389562" cy="3357134"/>
          </a:xfrm>
          <a:prstGeom prst="rect">
            <a:avLst/>
          </a:prstGeom>
        </p:spPr>
      </p:pic>
      <p:pic>
        <p:nvPicPr>
          <p:cNvPr id="17" name="Content Placeholder 16" descr="chart1911853220.pn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9600" y="2835660"/>
            <a:ext cx="5386388" cy="262971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CWhitelogoTransp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885" y="4723896"/>
            <a:ext cx="1810657" cy="10735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3369" y="347245"/>
            <a:ext cx="8553691" cy="621560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0618"/>
            <a:ext cx="10972800" cy="5370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Employees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Employee group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How long have you been at Shoreline?</a:t>
            </a:r>
          </a:p>
        </p:txBody>
      </p:sp>
      <p:pic>
        <p:nvPicPr>
          <p:cNvPr id="18" name="Content Placeholder 17" descr="chart1918955670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2838" y="2290485"/>
            <a:ext cx="5389562" cy="3720067"/>
          </a:xfrm>
          <a:prstGeom prst="rect">
            <a:avLst/>
          </a:prstGeom>
        </p:spPr>
      </p:pic>
      <p:pic>
        <p:nvPicPr>
          <p:cNvPr id="20" name="Content Placeholder 19" descr="chart1918955680.pn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9600" y="2291581"/>
            <a:ext cx="5386388" cy="371787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3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CWhitelogoTransp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885" y="4723896"/>
            <a:ext cx="1810657" cy="10735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3369" y="347245"/>
            <a:ext cx="8553691" cy="621560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0618"/>
            <a:ext cx="10972800" cy="5370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Were you familiar with the “3 E’s” before …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Employees</a:t>
            </a:r>
          </a:p>
        </p:txBody>
      </p:sp>
      <p:pic>
        <p:nvPicPr>
          <p:cNvPr id="17" name="Content Placeholder 16" descr="chart1918965470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2838" y="2834885"/>
            <a:ext cx="5389562" cy="2631267"/>
          </a:xfrm>
          <a:prstGeom prst="rect">
            <a:avLst/>
          </a:prstGeom>
        </p:spPr>
      </p:pic>
      <p:pic>
        <p:nvPicPr>
          <p:cNvPr id="19" name="Content Placeholder 18" descr="chart1911526720.pn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9600" y="3017020"/>
            <a:ext cx="5386388" cy="226699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85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0618"/>
            <a:ext cx="10972800" cy="5370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Where did you learn about the “3 E’s?”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Employees</a:t>
            </a:r>
          </a:p>
        </p:txBody>
      </p:sp>
      <p:pic>
        <p:nvPicPr>
          <p:cNvPr id="18" name="Content Placeholder 17" descr="table1911533240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" y="3502157"/>
            <a:ext cx="5386388" cy="1296723"/>
          </a:xfrm>
          <a:prstGeom prst="rect">
            <a:avLst/>
          </a:prstGeom>
        </p:spPr>
      </p:pic>
      <p:pic>
        <p:nvPicPr>
          <p:cNvPr id="20" name="Content Placeholder 19" descr="table1918966830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2838" y="3079865"/>
            <a:ext cx="5389562" cy="21413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2108" y="4798880"/>
            <a:ext cx="5345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Other sources include high school, other colleges, and from work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CWhitelogoTransp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885" y="4723896"/>
            <a:ext cx="1810657" cy="10735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3369" y="347245"/>
            <a:ext cx="8553691" cy="621560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42294"/>
            <a:ext cx="10972800" cy="575344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Learning about the 3 E’s - employees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your time as a Shoreline employee have you…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Do you think there should be more opportunities at Shoreline to … ?</a:t>
            </a:r>
          </a:p>
        </p:txBody>
      </p:sp>
      <p:pic>
        <p:nvPicPr>
          <p:cNvPr id="30" name="Content Placeholder 20" descr="table1918955410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" y="3361604"/>
            <a:ext cx="5386388" cy="1577830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>
            <a:off x="2173018" y="3259296"/>
            <a:ext cx="676759" cy="4804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Content Placeholder 30" descr="table1918955420.png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6192838" y="3501775"/>
            <a:ext cx="5389562" cy="129748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>
          <a:xfrm rot="5400000">
            <a:off x="9940605" y="3073316"/>
            <a:ext cx="676759" cy="4804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4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CWhitelogoTransp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885" y="4723896"/>
            <a:ext cx="1810657" cy="10735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3369" y="347245"/>
            <a:ext cx="8553691" cy="621560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42294"/>
            <a:ext cx="10972800" cy="575344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Learning about the 3 E’s - employees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what extent do the following topics interest you as possible themes for activities or events at Shoreline?</a:t>
            </a:r>
          </a:p>
          <a:p>
            <a:pPr lvl="1"/>
            <a:r>
              <a:rPr lang="en-US" dirty="0"/>
              <a:t> Climate Change was also a popular topic of interest among students</a:t>
            </a:r>
          </a:p>
        </p:txBody>
      </p:sp>
      <p:pic>
        <p:nvPicPr>
          <p:cNvPr id="17" name="Picture 16" descr="table19189554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786" y="3383966"/>
            <a:ext cx="5388428" cy="2322285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2497139" y="4691413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497139" y="3942859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497139" y="5134036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037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5788" y="1151748"/>
            <a:ext cx="12192000" cy="4606595"/>
          </a:xfrm>
          <a:prstGeom prst="rect">
            <a:avLst/>
          </a:prstGeom>
          <a:solidFill>
            <a:srgbClr val="0068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527356" y="1492116"/>
            <a:ext cx="9144000" cy="2173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chemeClr val="bg1"/>
              </a:solidFill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768" y="3778883"/>
            <a:ext cx="2146889" cy="165896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63084" y="1512304"/>
            <a:ext cx="10363200" cy="1362075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5400" b="1" cap="none" dirty="0">
                <a:solidFill>
                  <a:prstClr val="white"/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Curriculum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770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CWhitelogoTransp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885" y="4723896"/>
            <a:ext cx="1810657" cy="10735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3369" y="347245"/>
            <a:ext cx="8553691" cy="621560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921804"/>
            <a:ext cx="8725231" cy="575344"/>
          </a:xfrm>
        </p:spPr>
        <p:txBody>
          <a:bodyPr>
            <a:noAutofit/>
          </a:bodyPr>
          <a:lstStyle/>
          <a:p>
            <a:r>
              <a:rPr lang="en-US" sz="2800" dirty="0"/>
              <a:t>About 40% of employees who responded taught at Shoreline in the last two years. Of those…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09600" y="1968114"/>
            <a:ext cx="5386917" cy="63976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Would you be interested in developing a new course that focuses on environmental sustainability?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6193368" y="1968114"/>
            <a:ext cx="5389033" cy="63976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Do you currently teach a course that includes concepts of the environment or sustainability?</a:t>
            </a:r>
          </a:p>
        </p:txBody>
      </p:sp>
      <p:pic>
        <p:nvPicPr>
          <p:cNvPr id="17" name="Content Placeholder 18" descr="chart1918955490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2838" y="2834885"/>
            <a:ext cx="5389562" cy="2631267"/>
          </a:xfrm>
          <a:prstGeom prst="rect">
            <a:avLst/>
          </a:prstGeom>
        </p:spPr>
      </p:pic>
      <p:pic>
        <p:nvPicPr>
          <p:cNvPr id="18" name="Content Placeholder 17" descr="chart1954317270.pn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9600" y="2835660"/>
            <a:ext cx="5386388" cy="262971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76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857646"/>
            <a:ext cx="10972800" cy="471932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Students - environmental sustainability in the curriculum</a:t>
            </a:r>
          </a:p>
        </p:txBody>
      </p:sp>
      <p:pic>
        <p:nvPicPr>
          <p:cNvPr id="22" name="Content Placeholder 21" descr="table191156480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0226" y="2038950"/>
            <a:ext cx="5431547" cy="3648463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>
            <a:off x="4816756" y="1851844"/>
            <a:ext cx="798782" cy="4408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630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857646"/>
            <a:ext cx="10972800" cy="471932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Students would like to…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301766" y="3317482"/>
            <a:ext cx="8621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Content Placeholder 14" descr="table191164595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0226" y="2107530"/>
            <a:ext cx="5431547" cy="3511303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2301766" y="3984889"/>
            <a:ext cx="8621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301766" y="5330213"/>
            <a:ext cx="8621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6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3369" y="347245"/>
            <a:ext cx="8553691" cy="621560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842294"/>
            <a:ext cx="10972800" cy="575344"/>
          </a:xfrm>
        </p:spPr>
        <p:txBody>
          <a:bodyPr>
            <a:noAutofit/>
          </a:bodyPr>
          <a:lstStyle/>
          <a:p>
            <a:pPr algn="l"/>
            <a:r>
              <a:rPr lang="en-US" sz="3200" baseline="0" dirty="0"/>
              <a:t>Environmental sustainability in the curriculum</a:t>
            </a:r>
            <a:endParaRPr lang="en-US" sz="32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09600" y="1408991"/>
            <a:ext cx="5386917" cy="639762"/>
          </a:xfrm>
        </p:spPr>
        <p:txBody>
          <a:bodyPr/>
          <a:lstStyle/>
          <a:p>
            <a:r>
              <a:rPr lang="en-US" dirty="0"/>
              <a:t>Students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193368" y="1408991"/>
            <a:ext cx="5389033" cy="639762"/>
          </a:xfrm>
        </p:spPr>
        <p:txBody>
          <a:bodyPr/>
          <a:lstStyle/>
          <a:p>
            <a:r>
              <a:rPr lang="en-US" dirty="0"/>
              <a:t>Employees</a:t>
            </a:r>
          </a:p>
        </p:txBody>
      </p:sp>
      <p:pic>
        <p:nvPicPr>
          <p:cNvPr id="20" name="Content Placeholder 19" descr="table1911684530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60700" y="2048753"/>
            <a:ext cx="4864220" cy="3951288"/>
          </a:xfrm>
          <a:prstGeom prst="rect">
            <a:avLst/>
          </a:prstGeom>
        </p:spPr>
      </p:pic>
      <p:pic>
        <p:nvPicPr>
          <p:cNvPr id="19" name="Content Placeholder 14" descr="table1918970540.png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6455509" y="2048753"/>
            <a:ext cx="4864220" cy="3951288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 flipH="1">
            <a:off x="3126748" y="1898676"/>
            <a:ext cx="5388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8884818" y="1898676"/>
            <a:ext cx="5388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96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 descr="table191165310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0227" y="1672652"/>
            <a:ext cx="5431547" cy="352044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857646"/>
            <a:ext cx="10972800" cy="471932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Students – interesting topics for courses, projects or events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497139" y="3398255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497139" y="3772535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518522" y="5606120"/>
            <a:ext cx="71549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Climate Change was also a popular topic of interest among employees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29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842294"/>
            <a:ext cx="10972800" cy="575344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Living laboratory projects (choose 5)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Faculty interested in teaching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10209" y="2887707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605588" y="6093567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Other: EMF pollution, Financial, World Cultures, Job searches</a:t>
            </a:r>
          </a:p>
        </p:txBody>
      </p:sp>
      <p:pic>
        <p:nvPicPr>
          <p:cNvPr id="22" name="Content Placeholder 12" descr="table1954446660.pn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689993" y="2174875"/>
            <a:ext cx="4395252" cy="3951288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>
            <a:off x="5783467" y="2561886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10209" y="3171486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10209" y="3444755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10209" y="3707514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783467" y="2895579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783467" y="3757428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783467" y="3431607"/>
            <a:ext cx="7987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Content Placeholder 22" descr="table1911691320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05168" y="2174875"/>
            <a:ext cx="4395252" cy="3951288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1008991" y="6089322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Other: arts, ocean, Puget Sound Stewardship,</a:t>
            </a:r>
          </a:p>
          <a:p>
            <a:r>
              <a:rPr lang="en-US" sz="1400" dirty="0"/>
              <a:t>Weekend events for online students, gardening, </a:t>
            </a:r>
          </a:p>
          <a:p>
            <a:r>
              <a:rPr lang="en-US" sz="1400" dirty="0"/>
              <a:t>multidisciplinary, native wildlife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10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1527356" y="1492116"/>
            <a:ext cx="9144000" cy="2173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chemeClr val="bg1"/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Ecological Integrity Surveys</a:t>
            </a:r>
          </a:p>
          <a:p>
            <a:r>
              <a:rPr lang="en-US" sz="5400" b="1" dirty="0">
                <a:solidFill>
                  <a:schemeClr val="bg1"/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2019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837620"/>
            <a:ext cx="10972800" cy="580017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Students – Adequate offerings?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Transfer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65% of student respondents planned to transfer (21 % not sure)</a:t>
            </a:r>
          </a:p>
          <a:p>
            <a:r>
              <a:rPr lang="en-US" dirty="0"/>
              <a:t>8% of students plan to major or minor in a field related to the environment or sustainability (23% = maybe)</a:t>
            </a:r>
          </a:p>
          <a:p>
            <a:pPr lvl="1"/>
            <a:r>
              <a:rPr lang="en-US" dirty="0"/>
              <a:t>59% found Shoreline provided adequate offerings to some extent </a:t>
            </a:r>
          </a:p>
          <a:p>
            <a:pPr lvl="1"/>
            <a:r>
              <a:rPr lang="en-US" dirty="0"/>
              <a:t>30% found Shoreline definitely provided adequate offerings </a:t>
            </a:r>
          </a:p>
          <a:p>
            <a:pPr lvl="1"/>
            <a:r>
              <a:rPr lang="en-US" dirty="0"/>
              <a:t>(no neutral on this question)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Professional Technical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35% of student respondents enrolled in prof-tech (19 % not sure)</a:t>
            </a:r>
          </a:p>
          <a:p>
            <a:r>
              <a:rPr lang="en-US" dirty="0"/>
              <a:t>5% of students plan to enter a career related to environmental sustainability (26% = maybe) </a:t>
            </a:r>
          </a:p>
          <a:p>
            <a:pPr lvl="1"/>
            <a:r>
              <a:rPr lang="en-US" dirty="0"/>
              <a:t>57% found Shoreline provided adequate offerings to some extent </a:t>
            </a:r>
          </a:p>
          <a:p>
            <a:pPr lvl="1"/>
            <a:r>
              <a:rPr lang="en-US" dirty="0"/>
              <a:t>29% found Shoreline definitely provided adequate offerings </a:t>
            </a:r>
          </a:p>
          <a:p>
            <a:pPr lvl="1"/>
            <a:r>
              <a:rPr lang="en-US" dirty="0"/>
              <a:t>(no neutral on this question)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02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5788" y="1151748"/>
            <a:ext cx="12192000" cy="4606595"/>
          </a:xfrm>
          <a:prstGeom prst="rect">
            <a:avLst/>
          </a:prstGeom>
          <a:solidFill>
            <a:srgbClr val="0068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527356" y="1492116"/>
            <a:ext cx="9144000" cy="2173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chemeClr val="bg1"/>
              </a:solidFill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768" y="3778883"/>
            <a:ext cx="2146889" cy="165896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63084" y="1512304"/>
            <a:ext cx="10363200" cy="1362075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5400" b="1" cap="none" dirty="0">
                <a:solidFill>
                  <a:prstClr val="white"/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OPERATIONS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21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0618"/>
            <a:ext cx="10972800" cy="5370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Recycling – How often?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Employees</a:t>
            </a:r>
          </a:p>
        </p:txBody>
      </p:sp>
      <p:pic>
        <p:nvPicPr>
          <p:cNvPr id="19" name="Content Placeholder 14" descr="chart1954430140.pn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92838" y="2471952"/>
            <a:ext cx="5389562" cy="3357134"/>
          </a:xfrm>
          <a:prstGeom prst="rect">
            <a:avLst/>
          </a:prstGeom>
        </p:spPr>
      </p:pic>
      <p:pic>
        <p:nvPicPr>
          <p:cNvPr id="21" name="Content Placeholder 20" descr="chart1911704110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" y="2472940"/>
            <a:ext cx="5386388" cy="335515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48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 descr="chart1954497910.pn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410351" y="2335852"/>
            <a:ext cx="5389562" cy="362933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0618"/>
            <a:ext cx="10972800" cy="5370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Recycling – Why not?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>
          <a:xfrm>
            <a:off x="872361" y="1535113"/>
            <a:ext cx="5386917" cy="639762"/>
          </a:xfrm>
        </p:spPr>
        <p:txBody>
          <a:bodyPr>
            <a:normAutofit/>
          </a:bodyPr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456129" y="1535113"/>
            <a:ext cx="5389033" cy="639762"/>
          </a:xfrm>
        </p:spPr>
        <p:txBody>
          <a:bodyPr/>
          <a:lstStyle/>
          <a:p>
            <a:r>
              <a:rPr lang="en-US" dirty="0"/>
              <a:t>Employees</a:t>
            </a:r>
          </a:p>
        </p:txBody>
      </p:sp>
      <p:pic>
        <p:nvPicPr>
          <p:cNvPr id="13" name="Content Placeholder 12" descr="chart1911707160.png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-1" r="26386"/>
          <a:stretch/>
        </p:blipFill>
        <p:spPr>
          <a:xfrm>
            <a:off x="2414603" y="2337990"/>
            <a:ext cx="3965177" cy="36271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823" t="20781" r="61386" b="5734"/>
          <a:stretch/>
        </p:blipFill>
        <p:spPr>
          <a:xfrm>
            <a:off x="617405" y="2238248"/>
            <a:ext cx="2843048" cy="331075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75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0618"/>
            <a:ext cx="10972800" cy="5370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Recycling – Enough Bins?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>
          <a:xfrm>
            <a:off x="872361" y="1535113"/>
            <a:ext cx="5386917" cy="639762"/>
          </a:xfrm>
        </p:spPr>
        <p:txBody>
          <a:bodyPr>
            <a:normAutofit/>
          </a:bodyPr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456129" y="1535113"/>
            <a:ext cx="5389033" cy="639762"/>
          </a:xfrm>
        </p:spPr>
        <p:txBody>
          <a:bodyPr/>
          <a:lstStyle/>
          <a:p>
            <a:r>
              <a:rPr lang="en-US" dirty="0"/>
              <a:t>Employees</a:t>
            </a:r>
          </a:p>
        </p:txBody>
      </p:sp>
      <p:pic>
        <p:nvPicPr>
          <p:cNvPr id="15" name="Content Placeholder 14" descr="chart1911709200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" y="2472940"/>
            <a:ext cx="5386388" cy="3355157"/>
          </a:xfrm>
          <a:prstGeom prst="rect">
            <a:avLst/>
          </a:prstGeom>
        </p:spPr>
      </p:pic>
      <p:pic>
        <p:nvPicPr>
          <p:cNvPr id="17" name="Content Placeholder 16" descr="chart1954508180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2838" y="2471952"/>
            <a:ext cx="5389562" cy="3357134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228073" y="162034"/>
            <a:ext cx="2813940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/>
              <a:t>“there are no recycling/compost bins in the classrooms”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“There [are] limited recycling options in my building”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“I always recycle, but we do not have appropriate bins. I take home what I cannot recycle here.”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96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0618"/>
            <a:ext cx="10972800" cy="5370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Recycling – With left over food…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Students – 84% would compost more with more bins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Employees – 80% would compost more with more bins</a:t>
            </a:r>
          </a:p>
        </p:txBody>
      </p:sp>
      <p:pic>
        <p:nvPicPr>
          <p:cNvPr id="13" name="Content Placeholder 12" descr="chart1911711070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" y="2472940"/>
            <a:ext cx="5386388" cy="3355157"/>
          </a:xfrm>
          <a:prstGeom prst="rect">
            <a:avLst/>
          </a:prstGeom>
        </p:spPr>
      </p:pic>
      <p:pic>
        <p:nvPicPr>
          <p:cNvPr id="15" name="Content Placeholder 14" descr="chart1918955580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2838" y="2471952"/>
            <a:ext cx="5389562" cy="335713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7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0618"/>
            <a:ext cx="10972800" cy="5370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Desire more compost training?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Employees</a:t>
            </a:r>
          </a:p>
        </p:txBody>
      </p:sp>
      <p:pic>
        <p:nvPicPr>
          <p:cNvPr id="17" name="Content Placeholder 16" descr="chart1918955600.pn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92838" y="2834885"/>
            <a:ext cx="5389562" cy="2631267"/>
          </a:xfrm>
          <a:prstGeom prst="rect">
            <a:avLst/>
          </a:prstGeom>
        </p:spPr>
      </p:pic>
      <p:pic>
        <p:nvPicPr>
          <p:cNvPr id="18" name="Content Placeholder 17" descr="chart1911714660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" y="2835660"/>
            <a:ext cx="5386388" cy="262971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50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7622"/>
            <a:ext cx="10972800" cy="580016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How much would you pay for sustainable dining options?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Employees</a:t>
            </a:r>
          </a:p>
        </p:txBody>
      </p:sp>
      <p:pic>
        <p:nvPicPr>
          <p:cNvPr id="13" name="Content Placeholder 12" descr="table1918955610.pn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92838" y="2766835"/>
            <a:ext cx="5389562" cy="2767368"/>
          </a:xfrm>
          <a:prstGeom prst="rect">
            <a:avLst/>
          </a:prstGeom>
        </p:spPr>
      </p:pic>
      <p:pic>
        <p:nvPicPr>
          <p:cNvPr id="15" name="Content Placeholder 14" descr="table1911837630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" y="2767650"/>
            <a:ext cx="5386388" cy="2765738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897339" y="2217683"/>
            <a:ext cx="0" cy="378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8473077" y="2217683"/>
            <a:ext cx="0" cy="378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754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7622"/>
            <a:ext cx="10972800" cy="580016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Interest in vegetarian or vegan dining options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Employees</a:t>
            </a:r>
          </a:p>
        </p:txBody>
      </p:sp>
      <p:pic>
        <p:nvPicPr>
          <p:cNvPr id="20" name="Content Placeholder 19" descr="table1911841330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" y="3216516"/>
            <a:ext cx="5386388" cy="1868006"/>
          </a:xfrm>
          <a:prstGeom prst="rect">
            <a:avLst/>
          </a:prstGeom>
        </p:spPr>
      </p:pic>
      <p:pic>
        <p:nvPicPr>
          <p:cNvPr id="21" name="Content Placeholder 20" descr="table1918955620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2838" y="3215965"/>
            <a:ext cx="5389562" cy="1869107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065986" y="4104290"/>
            <a:ext cx="593835" cy="331076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0625958" y="3689131"/>
            <a:ext cx="593835" cy="331076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66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7622"/>
            <a:ext cx="10972800" cy="580016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Transportation – typical mode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Employees</a:t>
            </a:r>
          </a:p>
        </p:txBody>
      </p:sp>
      <p:pic>
        <p:nvPicPr>
          <p:cNvPr id="17" name="Content Placeholder 16" descr="chart1918955630.pn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279769" y="2174875"/>
            <a:ext cx="5215700" cy="3951288"/>
          </a:xfrm>
          <a:prstGeom prst="rect">
            <a:avLst/>
          </a:prstGeom>
        </p:spPr>
      </p:pic>
      <p:pic>
        <p:nvPicPr>
          <p:cNvPr id="18" name="Content Placeholder 17" descr="chart1911843110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4944" y="2174875"/>
            <a:ext cx="5215700" cy="395128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729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7622"/>
            <a:ext cx="10972800" cy="580016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Transportation – frequency of driving alone to Shoreline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Employees</a:t>
            </a:r>
          </a:p>
        </p:txBody>
      </p:sp>
      <p:pic>
        <p:nvPicPr>
          <p:cNvPr id="15" name="Content Placeholder 14" descr="chart1918955640.pn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92838" y="2290485"/>
            <a:ext cx="5389562" cy="3720067"/>
          </a:xfrm>
          <a:prstGeom prst="rect">
            <a:avLst/>
          </a:prstGeom>
        </p:spPr>
      </p:pic>
      <p:pic>
        <p:nvPicPr>
          <p:cNvPr id="19" name="Content Placeholder 18" descr="chart1911846190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" y="2291581"/>
            <a:ext cx="5386388" cy="371787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13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7622"/>
            <a:ext cx="10972800" cy="580016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Transportation – frequency of driving alone to Shoreline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Employees</a:t>
            </a:r>
          </a:p>
        </p:txBody>
      </p:sp>
      <p:pic>
        <p:nvPicPr>
          <p:cNvPr id="15" name="Content Placeholder 14" descr="chart1918955640.pn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92838" y="2290485"/>
            <a:ext cx="5389562" cy="3720067"/>
          </a:xfrm>
          <a:prstGeom prst="rect">
            <a:avLst/>
          </a:prstGeom>
        </p:spPr>
      </p:pic>
      <p:pic>
        <p:nvPicPr>
          <p:cNvPr id="19" name="Content Placeholder 18" descr="chart1911846190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" y="2291581"/>
            <a:ext cx="5386388" cy="371787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02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2612136" cy="84229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8148" y="0"/>
            <a:ext cx="4980932" cy="842294"/>
          </a:xfrm>
          <a:prstGeom prst="rect">
            <a:avLst/>
          </a:prstGeom>
          <a:solidFill>
            <a:srgbClr val="00B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65092" y="-4673"/>
            <a:ext cx="4026908" cy="842294"/>
          </a:xfrm>
          <a:prstGeom prst="rect">
            <a:avLst/>
          </a:prstGeom>
          <a:solidFill>
            <a:srgbClr val="DC4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013867"/>
            <a:ext cx="2615492" cy="842294"/>
          </a:xfrm>
          <a:prstGeom prst="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97339" y="6028559"/>
            <a:ext cx="9294661" cy="842294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7622"/>
            <a:ext cx="11190136" cy="580016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Transportation – motivation to not drive alone to Shoreline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 (ordered most to least)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Employees (ordered most to least)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600" dirty="0"/>
              <a:t>Improved bus access to campus, including shuttle bus</a:t>
            </a:r>
          </a:p>
          <a:p>
            <a:pPr marL="400050" lvl="1" indent="0">
              <a:buNone/>
            </a:pPr>
            <a:r>
              <a:rPr lang="en-US" sz="1200" dirty="0"/>
              <a:t>(45% might or would definitely choose alternative)</a:t>
            </a:r>
          </a:p>
          <a:p>
            <a:r>
              <a:rPr lang="en-US" sz="1600" dirty="0"/>
              <a:t>Assistance with coordinating carpools</a:t>
            </a:r>
          </a:p>
          <a:p>
            <a:r>
              <a:rPr lang="en-US" sz="1600" dirty="0"/>
              <a:t>More heavily subsidized bus passes</a:t>
            </a:r>
          </a:p>
          <a:p>
            <a:r>
              <a:rPr lang="en-US" sz="1600" dirty="0"/>
              <a:t>Increase in parking fees by 50% (additional $25 per quarter)</a:t>
            </a:r>
          </a:p>
          <a:p>
            <a:r>
              <a:rPr lang="en-US" sz="1600" dirty="0"/>
              <a:t>Enhanced sidewalk and pedestrian safety near campus</a:t>
            </a:r>
          </a:p>
          <a:p>
            <a:r>
              <a:rPr lang="en-US" sz="1600" dirty="0"/>
              <a:t>Better bike routes to campus</a:t>
            </a:r>
          </a:p>
          <a:p>
            <a:r>
              <a:rPr lang="en-US" sz="1600" dirty="0"/>
              <a:t>Secure bike parking</a:t>
            </a:r>
          </a:p>
          <a:p>
            <a:r>
              <a:rPr lang="en-US" sz="1600" dirty="0"/>
              <a:t>Access to showers, changing room, and/or lockers</a:t>
            </a:r>
          </a:p>
          <a:p>
            <a:r>
              <a:rPr lang="en-US" sz="1600" dirty="0"/>
              <a:t>Increase in parking fees by 20% (additional $10 per quarter)</a:t>
            </a:r>
          </a:p>
          <a:p>
            <a:pPr marL="400050" lvl="1" indent="0">
              <a:buNone/>
            </a:pPr>
            <a:r>
              <a:rPr lang="en-US" sz="1200" dirty="0">
                <a:solidFill>
                  <a:prstClr val="black"/>
                </a:solidFill>
              </a:rPr>
              <a:t>(39% might or would definitely choose alternative)</a:t>
            </a:r>
          </a:p>
          <a:p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Improved bus access to campus, including shuttle bus</a:t>
            </a:r>
          </a:p>
          <a:p>
            <a:pPr marL="400050" lvl="1" indent="0">
              <a:buNone/>
            </a:pPr>
            <a:r>
              <a:rPr lang="en-US" sz="1200" dirty="0"/>
              <a:t>(51% might or would definitely choose alternative)</a:t>
            </a:r>
          </a:p>
          <a:p>
            <a:r>
              <a:rPr lang="en-US" sz="1600" dirty="0"/>
              <a:t>Subsidized bus passes</a:t>
            </a:r>
          </a:p>
          <a:p>
            <a:r>
              <a:rPr lang="en-US" sz="1600" dirty="0"/>
              <a:t>Enhanced sidewalk and pedestrian safety near campus</a:t>
            </a:r>
          </a:p>
          <a:p>
            <a:r>
              <a:rPr lang="en-US" sz="1600" dirty="0"/>
              <a:t>Assistance with coordinating carpools</a:t>
            </a:r>
          </a:p>
          <a:p>
            <a:r>
              <a:rPr lang="en-US" sz="1600" dirty="0"/>
              <a:t>Better bike routes to campus</a:t>
            </a:r>
          </a:p>
          <a:p>
            <a:r>
              <a:rPr lang="en-US" sz="1600" dirty="0"/>
              <a:t>Secure bike parking</a:t>
            </a:r>
          </a:p>
          <a:p>
            <a:r>
              <a:rPr lang="en-US" sz="1600" dirty="0"/>
              <a:t>Access to showers, changing room, and/or lockers</a:t>
            </a:r>
          </a:p>
          <a:p>
            <a:pPr marL="400050" lvl="1" indent="0">
              <a:buNone/>
            </a:pPr>
            <a:r>
              <a:rPr lang="en-US" sz="1200" dirty="0">
                <a:solidFill>
                  <a:prstClr val="black"/>
                </a:solidFill>
              </a:rPr>
              <a:t>(27% might or would definitely choose alternative)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52D5-DF1F-AA42-8800-59B6D4D80B2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87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3034</TotalTime>
  <Words>835</Words>
  <Application>Microsoft Office PowerPoint</Application>
  <PresentationFormat>Widescreen</PresentationFormat>
  <Paragraphs>155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Franklin Gothic Heavy</vt:lpstr>
      <vt:lpstr>Office Theme</vt:lpstr>
      <vt:lpstr>Ecological Integrity Surveys 2019</vt:lpstr>
      <vt:lpstr>OVERVIEW</vt:lpstr>
      <vt:lpstr>Successfully publicized surveys through email, posters, and faculty canvas sites</vt:lpstr>
      <vt:lpstr>Students</vt:lpstr>
      <vt:lpstr>Employees</vt:lpstr>
      <vt:lpstr>Were you familiar with the “3 E’s” before …</vt:lpstr>
      <vt:lpstr>Where did you learn about the “3 E’s?”</vt:lpstr>
      <vt:lpstr>Learning about the 3 E’s - employees</vt:lpstr>
      <vt:lpstr>Learning about the 3 E’s - employees</vt:lpstr>
      <vt:lpstr>Curriculum</vt:lpstr>
      <vt:lpstr>About 40% of employees who responded taught at Shoreline in the last two years. Of those… </vt:lpstr>
      <vt:lpstr>Students - environmental sustainability in the curriculum</vt:lpstr>
      <vt:lpstr>Students would like to…</vt:lpstr>
      <vt:lpstr>Environmental sustainability in the curriculum</vt:lpstr>
      <vt:lpstr>Students – interesting topics for courses, projects or events</vt:lpstr>
      <vt:lpstr>Living laboratory projects (choose 5)</vt:lpstr>
      <vt:lpstr>Students – Adequate offerings?</vt:lpstr>
      <vt:lpstr>OPERATIONS</vt:lpstr>
      <vt:lpstr>Recycling – How often?</vt:lpstr>
      <vt:lpstr>Recycling – Why not?</vt:lpstr>
      <vt:lpstr>Recycling – Enough Bins?</vt:lpstr>
      <vt:lpstr>Recycling – With left over food…</vt:lpstr>
      <vt:lpstr>Desire more compost training?</vt:lpstr>
      <vt:lpstr>How much would you pay for sustainable dining options?</vt:lpstr>
      <vt:lpstr>Interest in vegetarian or vegan dining options</vt:lpstr>
      <vt:lpstr>Transportation – typical mode</vt:lpstr>
      <vt:lpstr>Transportation – frequency of driving alone to Shoreline</vt:lpstr>
      <vt:lpstr>Transportation – frequency of driving alone to Shoreline</vt:lpstr>
      <vt:lpstr>Transportation – motivation to not drive alone to Shoreline</vt:lpstr>
    </vt:vector>
  </TitlesOfParts>
  <Company>Shoreline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Evans</dc:creator>
  <cp:lastModifiedBy>Malik, Lisa</cp:lastModifiedBy>
  <cp:revision>178</cp:revision>
  <cp:lastPrinted>2019-02-26T16:41:51Z</cp:lastPrinted>
  <dcterms:created xsi:type="dcterms:W3CDTF">2016-09-08T18:39:25Z</dcterms:created>
  <dcterms:modified xsi:type="dcterms:W3CDTF">2019-04-24T14:42:08Z</dcterms:modified>
</cp:coreProperties>
</file>